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82" r:id="rId1"/>
    <p:sldMasterId id="2147483695" r:id="rId2"/>
  </p:sldMasterIdLst>
  <p:notesMasterIdLst>
    <p:notesMasterId r:id="rId15"/>
  </p:notesMasterIdLst>
  <p:handoutMasterIdLst>
    <p:handoutMasterId r:id="rId16"/>
  </p:handoutMasterIdLst>
  <p:sldIdLst>
    <p:sldId id="322" r:id="rId3"/>
    <p:sldId id="391" r:id="rId4"/>
    <p:sldId id="412" r:id="rId5"/>
    <p:sldId id="428" r:id="rId6"/>
    <p:sldId id="429" r:id="rId7"/>
    <p:sldId id="430" r:id="rId8"/>
    <p:sldId id="431" r:id="rId9"/>
    <p:sldId id="432" r:id="rId10"/>
    <p:sldId id="427" r:id="rId11"/>
    <p:sldId id="433" r:id="rId12"/>
    <p:sldId id="434" r:id="rId13"/>
    <p:sldId id="411" r:id="rId14"/>
  </p:sldIdLst>
  <p:sldSz cx="12192000" cy="6858000"/>
  <p:notesSz cx="6858000" cy="9144000"/>
  <p:embeddedFontLst>
    <p:embeddedFont>
      <p:font typeface="HY견고딕" panose="02030600000101010101" pitchFamily="18" charset="-127"/>
      <p:regular r:id="rId17"/>
    </p:embeddedFont>
    <p:embeddedFont>
      <p:font typeface="Noto Sans KR Bold" panose="020B0800000000000000" pitchFamily="34" charset="-127"/>
      <p:bold r:id="rId18"/>
    </p:embeddedFont>
    <p:embeddedFont>
      <p:font typeface="Noto Sans KR Light" panose="020B0300000000000000" pitchFamily="34" charset="-127"/>
      <p:regular r:id="rId19"/>
    </p:embeddedFont>
    <p:embeddedFont>
      <p:font typeface="Noto Sans KR Regular" panose="020B0500000000000000" pitchFamily="34" charset="-127"/>
      <p:regular r:id="rId20"/>
    </p:embeddedFont>
    <p:embeddedFont>
      <p:font typeface="맑은 고딕" panose="020B0503020000020004" pitchFamily="50" charset="-127"/>
      <p:regular r:id="rId21"/>
      <p:bold r:id="rId22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DC93145-4C8E-4C36-9418-B64FEFAB147F}">
          <p14:sldIdLst>
            <p14:sldId id="322"/>
            <p14:sldId id="391"/>
            <p14:sldId id="412"/>
            <p14:sldId id="428"/>
            <p14:sldId id="429"/>
            <p14:sldId id="430"/>
            <p14:sldId id="431"/>
            <p14:sldId id="432"/>
            <p14:sldId id="427"/>
            <p14:sldId id="433"/>
            <p14:sldId id="434"/>
            <p14:sldId id="411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in Ho Park" initials="JHP" lastIdx="1" clrIdx="0">
    <p:extLst>
      <p:ext uri="{19B8F6BF-5375-455C-9EA6-DF929625EA0E}">
        <p15:presenceInfo xmlns:p15="http://schemas.microsoft.com/office/powerpoint/2012/main" userId="658350623f87a11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7E22"/>
    <a:srgbClr val="27AE60"/>
    <a:srgbClr val="E74C3C"/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353" autoAdjust="0"/>
    <p:restoredTop sz="96699" autoAdjust="0"/>
  </p:normalViewPr>
  <p:slideViewPr>
    <p:cSldViewPr snapToGrid="0">
      <p:cViewPr varScale="1">
        <p:scale>
          <a:sx n="63" d="100"/>
          <a:sy n="63" d="100"/>
        </p:scale>
        <p:origin x="73" y="691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0" d="100"/>
          <a:sy n="70" d="100"/>
        </p:scale>
        <p:origin x="3466" y="4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font" Target="fonts/font2.fntdata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font" Target="fonts/font5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1.fntdata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handoutMaster" Target="handoutMasters/handout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23" Type="http://schemas.openxmlformats.org/officeDocument/2006/relationships/commentAuthors" Target="commentAuthors.xml"/><Relationship Id="rId10" Type="http://schemas.openxmlformats.org/officeDocument/2006/relationships/slide" Target="slides/slide8.xml"/><Relationship Id="rId19" Type="http://schemas.openxmlformats.org/officeDocument/2006/relationships/font" Target="fonts/font3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6.fntdata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70CB5C61-36E6-4215-94A1-0D664AF1352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9FCBD1C-EDC3-4D64-AA95-0D37EF8D8B2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B23DEC-D066-4D81-8719-B51BB4E2B959}" type="datetimeFigureOut">
              <a:rPr lang="ko-KR" altLang="en-US" smtClean="0"/>
              <a:t>2021-08-21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342A62A-E08D-4889-8154-213A1E25828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195BC7E-28FB-4A43-A890-6A9670D70F0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284C53-AEA2-45A6-A82D-2355168A3A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86083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83067A-25D3-4124-849A-6A7BC697387B}" type="datetimeFigureOut">
              <a:rPr lang="ko-KR" altLang="en-US" smtClean="0"/>
              <a:t>2021-08-21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4D05ED-9101-4220-93DA-A6082D9215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41035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00394" y="6019122"/>
            <a:ext cx="2743200" cy="365125"/>
          </a:xfrm>
        </p:spPr>
        <p:txBody>
          <a:bodyPr vert="horz" lIns="91440" tIns="45720" rIns="91440" bIns="45720" rtlCol="0" anchor="ctr"/>
          <a:lstStyle>
            <a:lvl1pPr>
              <a:defRPr lang="en-US" altLang="ko-KR" sz="1600" smtClean="0">
                <a:solidFill>
                  <a:srgbClr val="404040"/>
                </a:solidFill>
                <a:latin typeface="+mj-ea"/>
                <a:ea typeface="+mj-ea"/>
              </a:defRPr>
            </a:lvl1pPr>
          </a:lstStyle>
          <a:p>
            <a:fld id="{2FBEAD36-AF76-4268-B40C-78FF20A31972}" type="datetime4">
              <a:rPr lang="en-US" smtClean="0"/>
              <a:pPr/>
              <a:t>August 21, 2021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6975742-0282-485C-AAD6-F9CC24E52A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2125500"/>
            <a:ext cx="10515600" cy="1589216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4000">
                <a:solidFill>
                  <a:srgbClr val="404040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037E06-31D7-41EE-A8AF-3808183C9436}"/>
              </a:ext>
            </a:extLst>
          </p:cNvPr>
          <p:cNvSpPr txBox="1"/>
          <p:nvPr userDrawn="1"/>
        </p:nvSpPr>
        <p:spPr>
          <a:xfrm>
            <a:off x="2183717" y="5705112"/>
            <a:ext cx="1399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solidFill>
                  <a:srgbClr val="404040"/>
                </a:solidFill>
                <a:latin typeface="+mj-ea"/>
                <a:ea typeface="+mj-ea"/>
              </a:rPr>
              <a:t>Jinho</a:t>
            </a:r>
            <a:r>
              <a:rPr lang="ko-KR" altLang="en-US" dirty="0">
                <a:solidFill>
                  <a:srgbClr val="404040"/>
                </a:solidFill>
                <a:latin typeface="+mj-ea"/>
                <a:ea typeface="+mj-ea"/>
              </a:rPr>
              <a:t> </a:t>
            </a:r>
            <a:r>
              <a:rPr lang="en-US" altLang="ko-KR" dirty="0">
                <a:solidFill>
                  <a:srgbClr val="404040"/>
                </a:solidFill>
                <a:latin typeface="+mj-ea"/>
                <a:ea typeface="+mj-ea"/>
              </a:rPr>
              <a:t>Park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31115064-8CAF-440F-936D-55CEBB604913}"/>
              </a:ext>
            </a:extLst>
          </p:cNvPr>
          <p:cNvCxnSpPr>
            <a:cxnSpLocks/>
          </p:cNvCxnSpPr>
          <p:nvPr userDrawn="1"/>
        </p:nvCxnSpPr>
        <p:spPr>
          <a:xfrm>
            <a:off x="857250" y="5775117"/>
            <a:ext cx="0" cy="546401"/>
          </a:xfrm>
          <a:prstGeom prst="line">
            <a:avLst/>
          </a:prstGeom>
          <a:ln w="28575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61541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81489-CF63-4BA8-8EA2-F9CD33225CD9}" type="datetime4">
              <a:rPr lang="en-US" altLang="ko-KR" smtClean="0"/>
              <a:t>August 21, 2021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00412-CAB9-4633-BAEA-39241AE91B6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09610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78BFD-90AD-46C8-AC4A-71E7BA896D92}" type="datetime4">
              <a:rPr lang="en-US" altLang="ko-KR" smtClean="0"/>
              <a:t>August 21, 2021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00412-CAB9-4633-BAEA-39241AE91B6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32503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03218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2327" y="273382"/>
            <a:ext cx="10647348" cy="83162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>
                <a:solidFill>
                  <a:srgbClr val="404040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724400" y="6446002"/>
            <a:ext cx="2743200" cy="365125"/>
          </a:xfrm>
          <a:prstGeom prst="rect">
            <a:avLst/>
          </a:prstGeom>
        </p:spPr>
        <p:txBody>
          <a:bodyPr lIns="0" rIns="0"/>
          <a:lstStyle>
            <a:lvl1pPr algn="ctr">
              <a:defRPr b="0">
                <a:solidFill>
                  <a:srgbClr val="404040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defRPr>
            </a:lvl1pPr>
          </a:lstStyle>
          <a:p>
            <a:fld id="{8B000412-CAB9-4633-BAEA-39241AE91B6F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145DDDAB-CAE1-4921-9DAC-2C83F68796AF}"/>
              </a:ext>
            </a:extLst>
          </p:cNvPr>
          <p:cNvCxnSpPr/>
          <p:nvPr userDrawn="1"/>
        </p:nvCxnSpPr>
        <p:spPr>
          <a:xfrm>
            <a:off x="800848" y="1062277"/>
            <a:ext cx="1314824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2920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3E29DC-93A6-4DC5-8073-7F2127791E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AEE717B-B971-4E94-ADF4-82D7853AB5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BFF0368-826D-49A3-9B10-C281F98D0C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15E58-B5E2-4BCB-8A1E-FCE86B2B1EB6}" type="datetime4">
              <a:rPr lang="en-US" altLang="ko-KR" smtClean="0"/>
              <a:t>August 21, 2021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7842EF5-0CEA-4A44-BF82-D4B6ECEEC1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5CB30A4-AC15-4109-9F9B-C591CF102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E4C59-27A5-412C-8262-2F647F883F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40736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71F91A-2ACB-4A27-85DF-93699D6A2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621AFC5-622E-4222-8D00-2CAE553D47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972244D-498C-4B8B-A394-E61D0C73A2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4D305-0702-4581-9253-900AC2D92D2B}" type="datetime4">
              <a:rPr lang="en-US" altLang="ko-KR" smtClean="0"/>
              <a:t>August 21, 2021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1A322C6-DA4D-42D4-B4F4-52E10E51B3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5E81D35-388C-4D5A-A46E-E31F215077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E4C59-27A5-412C-8262-2F647F883F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908631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446265-29C7-4503-A3D3-9ECD085003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8264C1A-231E-4668-B6B3-881DD03754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F5A0DE8-6487-4DC0-9910-A6CB2EA0BC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06190-AC6F-4FB7-A3D9-BBDB421FF872}" type="datetime4">
              <a:rPr lang="en-US" altLang="ko-KR" smtClean="0"/>
              <a:t>August 21, 2021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1AD1E50-D5C6-41D4-88E8-F36905279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DA1873-8ECD-4AEF-9E83-8685D750DA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E4C59-27A5-412C-8262-2F647F883F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313717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C381C3-0062-4A01-8C7B-DF7A84C1C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83E998B-2E8E-4588-8EBC-20730D8DD4F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A457C65-30AC-467F-B736-6DA9FEB723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7D34AFB-4D86-4305-AB33-021621A149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61268-DA68-4A9B-978B-CB6212172518}" type="datetime4">
              <a:rPr lang="en-US" altLang="ko-KR" smtClean="0"/>
              <a:t>August 21, 2021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8C0971E-385A-46E5-86A2-6E887784F4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ECF3160-49F5-41A3-9D90-8CF2AFFC1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E4C59-27A5-412C-8262-2F647F883F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023316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10BFAD-015D-4802-9263-E27B8B9F7A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FAB6C94-E7B3-49FF-ADFC-EC8A556321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FC2CEB5-0152-49AA-89CD-CCEF9CC9CC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A3E1139-DE18-47DC-A21B-33541F58BFA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A985BB4-E9F2-445C-AAA8-72B3F6EFAA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4D75580-D11B-45F9-A8E5-C57CD23A5D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FDBA0-BD03-4B8D-98B2-D6FE92A56235}" type="datetime4">
              <a:rPr lang="en-US" altLang="ko-KR" smtClean="0"/>
              <a:t>August 21, 2021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AAC7A8C-B441-43AA-A6A5-DFC0088E31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F28BF7D-5FF0-4DE9-B982-620E326F1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E4C59-27A5-412C-8262-2F647F883F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963045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C73074-3822-4872-AA8E-FFC16A4D61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45EFECB-9E74-4E3D-AE17-B0E0DCC12C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5E33BF-32E3-440E-ACCB-08B6B686BB50}" type="datetime4">
              <a:rPr lang="en-US" altLang="ko-KR" smtClean="0"/>
              <a:t>August 21, 2021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EA6EFCC-3D41-48E5-B102-9BDD802C15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2D12933-F1B9-427A-9871-67A771377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E4C59-27A5-412C-8262-2F647F883F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78873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3402" y="90021"/>
            <a:ext cx="11365196" cy="976565"/>
          </a:xfrm>
        </p:spPr>
        <p:txBody>
          <a:bodyPr>
            <a:normAutofit/>
          </a:bodyPr>
          <a:lstStyle>
            <a:lvl1pPr>
              <a:defRPr sz="4000">
                <a:latin typeface="+mj-ea"/>
                <a:ea typeface="+mj-ea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13402" y="1162228"/>
            <a:ext cx="11365196" cy="5249637"/>
          </a:xfrm>
        </p:spPr>
        <p:txBody>
          <a:bodyPr/>
          <a:lstStyle>
            <a:lvl1pPr marL="228600" indent="-228600">
              <a:lnSpc>
                <a:spcPct val="120000"/>
              </a:lnSpc>
              <a:buFont typeface="Wingdings" panose="05000000000000000000" pitchFamily="2" charset="2"/>
              <a:buChar char="§"/>
              <a:defRPr sz="2400">
                <a:latin typeface="+mj-lt"/>
              </a:defRPr>
            </a:lvl1pPr>
            <a:lvl2pPr>
              <a:lnSpc>
                <a:spcPct val="120000"/>
              </a:lnSpc>
              <a:defRPr sz="2000">
                <a:latin typeface="+mn-ea"/>
                <a:ea typeface="+mn-ea"/>
              </a:defRPr>
            </a:lvl2pPr>
            <a:lvl3pPr>
              <a:lnSpc>
                <a:spcPct val="120000"/>
              </a:lnSpc>
              <a:defRPr sz="18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>
                <a:latin typeface="+mn-ea"/>
                <a:ea typeface="+mn-ea"/>
              </a:defRPr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724400" y="6484540"/>
            <a:ext cx="2743200" cy="365125"/>
          </a:xfrm>
        </p:spPr>
        <p:txBody>
          <a:bodyPr/>
          <a:lstStyle>
            <a:lvl1pPr algn="ctr">
              <a:defRPr/>
            </a:lvl1pPr>
          </a:lstStyle>
          <a:p>
            <a:fld id="{8B000412-CAB9-4633-BAEA-39241AE91B6F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2E0E800-DB59-421E-AA2D-23D4D2B81EB8}"/>
              </a:ext>
            </a:extLst>
          </p:cNvPr>
          <p:cNvCxnSpPr>
            <a:cxnSpLocks/>
          </p:cNvCxnSpPr>
          <p:nvPr userDrawn="1"/>
        </p:nvCxnSpPr>
        <p:spPr>
          <a:xfrm>
            <a:off x="449722" y="993910"/>
            <a:ext cx="776956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5528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EAA41D5-9D08-466D-8809-062D8A4C05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7DCBC-4A99-4952-88A7-B4CE1CBE13F2}" type="datetime4">
              <a:rPr lang="en-US" altLang="ko-KR" smtClean="0"/>
              <a:t>August 21, 2021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0993D73-F61C-4813-AB8C-244733457B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EBDD934-1534-4F67-83FF-F712A8E76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E4C59-27A5-412C-8262-2F647F883F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620018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4184C4-B63D-4EFC-B1CF-5A4842054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B06AC81-354A-461A-816A-C90CD2AF84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ACA2047-B913-47CB-B1AE-45F45161E8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19EED2E-68CE-4A15-9F0A-595ED1042F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FD252-36D7-4A22-9A5A-0C43255366B5}" type="datetime4">
              <a:rPr lang="en-US" altLang="ko-KR" smtClean="0"/>
              <a:t>August 21, 2021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3EAF503-2826-454A-BD46-12C371BD4E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61E9627-A0F5-4E84-9E25-758F159FD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E4C59-27A5-412C-8262-2F647F883F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517612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0C790E-062F-4E9D-A35E-4AA7840179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8CE5845-FF20-4599-AD55-9554402E37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FDB13F6-EC4C-46F4-B39A-FE7825F804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E9381B5-D883-4012-99A6-90C6E9D17B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5265C-9210-4D6A-919E-747106029D6A}" type="datetime4">
              <a:rPr lang="en-US" altLang="ko-KR" smtClean="0"/>
              <a:t>August 21, 2021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59B5C78-29D3-478F-8271-F7F52C540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D525EAF-4E0E-4E65-B2DD-8AA33DA31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E4C59-27A5-412C-8262-2F647F883F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974481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B9C729-223A-4F44-B1E8-7CD3006AEC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A33DF48-DC82-49B2-83AD-D501B71D26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894BEEA-FE19-472D-91DC-5BFF32CB4C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EC73F7-51E4-4530-9998-0652CEE531BF}" type="datetime4">
              <a:rPr lang="en-US" altLang="ko-KR" smtClean="0"/>
              <a:t>August 21, 2021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CE9CD15-DCAD-4DB1-818C-C4C70FB598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D08497E-4B2A-4D0E-8486-A43FE62DF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E4C59-27A5-412C-8262-2F647F883F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103337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6339E10-678B-411B-9014-0ABCA2F38F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A629A62-5EF1-4826-AA8D-9899129FFE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E3D5529-CF43-4CBA-9920-661A2C4451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C15C65-51E0-4F47-AE26-4DC76FE413B4}" type="datetime4">
              <a:rPr lang="en-US" altLang="ko-KR" smtClean="0"/>
              <a:t>August 21, 2021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471BCD9-B41E-48B6-80FA-03946D742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0B4E8A4-5F3A-44C4-A2C8-9ACF6ACDED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E4C59-27A5-412C-8262-2F647F883F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87773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0CDB89-A590-416B-9CAD-F59DFD553C91}" type="datetime4">
              <a:rPr lang="en-US" altLang="ko-KR" smtClean="0"/>
              <a:t>August 21, 2021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00412-CAB9-4633-BAEA-39241AE91B6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30336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6588B3-44E9-4D72-92A7-A8D7376AB5D4}" type="datetime4">
              <a:rPr lang="en-US" altLang="ko-KR" smtClean="0"/>
              <a:t>August 21, 2021</a:t>
            </a:fld>
            <a:endParaRPr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00412-CAB9-4633-BAEA-39241AE91B6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85480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9B64E-4F09-41FE-9DC4-CD370D850951}" type="datetime4">
              <a:rPr lang="en-US" altLang="ko-KR" smtClean="0"/>
              <a:t>August 21, 2021</a:t>
            </a:fld>
            <a:endParaRPr lang="ko-KR" alt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00412-CAB9-4633-BAEA-39241AE91B6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44021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28111-8AFA-4A5A-B0DC-B6F95D02E9E5}" type="datetime4">
              <a:rPr lang="en-US" altLang="ko-KR" smtClean="0"/>
              <a:t>August 21, 2021</a:t>
            </a:fld>
            <a:endParaRPr lang="ko-KR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00412-CAB9-4633-BAEA-39241AE91B6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04030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DE3EE-5A63-4ECD-8AA7-442BEF0AD632}" type="datetime4">
              <a:rPr lang="en-US" altLang="ko-KR" smtClean="0"/>
              <a:t>August 21, 2021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00412-CAB9-4633-BAEA-39241AE91B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2549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889D2-C9AB-4BF2-BAD4-5877D204180B}" type="datetime4">
              <a:rPr lang="en-US" altLang="ko-KR" smtClean="0"/>
              <a:t>August 21, 2021</a:t>
            </a:fld>
            <a:endParaRPr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00412-CAB9-4633-BAEA-39241AE91B6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72888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4A5457-1305-4F3B-A36D-857395EDB2AF}" type="datetime4">
              <a:rPr lang="en-US" altLang="ko-KR" smtClean="0"/>
              <a:t>August 21, 2021</a:t>
            </a:fld>
            <a:endParaRPr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00412-CAB9-4633-BAEA-39241AE91B6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44120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3414CF-68AB-42A4-9B34-2A14E940A3A0}" type="datetime4">
              <a:rPr lang="en-US" altLang="ko-KR" smtClean="0"/>
              <a:t>August 21, 2021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000412-CAB9-4633-BAEA-39241AE91B6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99307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68" r:id="rId13"/>
  </p:sldLayoutIdLst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83C9D01-51D0-4334-A55A-B5EFDACB4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7B93E15-39D7-4F4A-979E-7424DAEADD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24846B7-FEC4-4CF0-B7C0-3EDBCE764D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925FCA-090B-4D00-9CA3-77F05228A580}" type="datetime4">
              <a:rPr lang="en-US" altLang="ko-KR" smtClean="0"/>
              <a:t>August 21, 2021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2F10BFC-2D00-465A-8872-0D390BBFCE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730C0B1-506D-4DA8-A760-1BF66A3868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6E4C59-27A5-412C-8262-2F647F883F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09359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93B1778-AF43-4689-A42F-3A998A1FA0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>
                <a:latin typeface="+mj-lt"/>
              </a:rPr>
              <a:t>August 22, 2021</a:t>
            </a:r>
            <a:endParaRPr lang="ko-KR" altLang="en-US" dirty="0">
              <a:latin typeface="+mj-lt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D5C32A2-E08E-40A9-96AB-4BE67FC149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2011685"/>
            <a:ext cx="10515600" cy="198171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tx1"/>
                </a:solidFill>
                <a:latin typeface="+mj-ea"/>
              </a:rPr>
              <a:t>3</a:t>
            </a:r>
            <a:r>
              <a:rPr lang="ko-KR" altLang="en-US" dirty="0">
                <a:solidFill>
                  <a:schemeClr val="tx1"/>
                </a:solidFill>
                <a:latin typeface="+mj-ea"/>
              </a:rPr>
              <a:t>주차 논문리뷰</a:t>
            </a:r>
            <a:br>
              <a:rPr lang="en-US" altLang="ko-KR" dirty="0">
                <a:solidFill>
                  <a:schemeClr val="tx1"/>
                </a:solidFill>
                <a:latin typeface="+mj-ea"/>
              </a:rPr>
            </a:br>
            <a:r>
              <a:rPr lang="en-US" altLang="ko-KR" sz="800" dirty="0">
                <a:solidFill>
                  <a:schemeClr val="tx1"/>
                </a:solidFill>
                <a:latin typeface="+mj-ea"/>
              </a:rPr>
              <a:t> </a:t>
            </a:r>
            <a:r>
              <a:rPr lang="en-US" altLang="ko-KR" sz="1000" dirty="0">
                <a:solidFill>
                  <a:schemeClr val="tx1"/>
                </a:solidFill>
                <a:latin typeface="+mj-ea"/>
              </a:rPr>
              <a:t> </a:t>
            </a:r>
            <a:br>
              <a:rPr lang="en-US" altLang="ko-KR" dirty="0">
                <a:solidFill>
                  <a:schemeClr val="tx1"/>
                </a:solidFill>
                <a:latin typeface="+mj-ea"/>
              </a:rPr>
            </a:br>
            <a:r>
              <a:rPr lang="en-US" altLang="ko-KR" sz="2000" dirty="0">
                <a:solidFill>
                  <a:schemeClr val="tx1"/>
                </a:solidFill>
                <a:latin typeface="+mj-ea"/>
              </a:rPr>
              <a:t>Why should I trust you - Explaining the predictions of any classifier</a:t>
            </a:r>
            <a:endParaRPr lang="ko-KR" altLang="en-US" sz="2000" dirty="0">
              <a:solidFill>
                <a:schemeClr val="tx1"/>
              </a:solidFill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512624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A08F207F-1508-4B23-8B75-2EDB124A23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3402" y="1162228"/>
            <a:ext cx="11365196" cy="5249637"/>
          </a:xfrm>
        </p:spPr>
        <p:txBody>
          <a:bodyPr>
            <a:normAutofit/>
          </a:bodyPr>
          <a:lstStyle/>
          <a:p>
            <a:r>
              <a:rPr lang="en-US" altLang="ko-KR" dirty="0">
                <a:latin typeface="+mj-ea"/>
                <a:ea typeface="+mj-ea"/>
              </a:rPr>
              <a:t>Deep networks for image</a:t>
            </a:r>
            <a:endParaRPr lang="en-US" altLang="ko-KR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3402" y="90021"/>
            <a:ext cx="11365196" cy="976565"/>
          </a:xfrm>
        </p:spPr>
        <p:txBody>
          <a:bodyPr>
            <a:normAutofit/>
          </a:bodyPr>
          <a:lstStyle/>
          <a:p>
            <a:r>
              <a:rPr lang="en-US" altLang="ko-KR" sz="3600" dirty="0"/>
              <a:t>Results</a:t>
            </a:r>
            <a:r>
              <a:rPr lang="en-US" altLang="ko-KR" sz="3600" dirty="0">
                <a:latin typeface="+mj-ea"/>
              </a:rPr>
              <a:t> </a:t>
            </a:r>
            <a:endParaRPr lang="ko-KR" altLang="en-US" sz="3600" dirty="0">
              <a:latin typeface="+mj-ea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00412-CAB9-4633-BAEA-39241AE91B6F}" type="slidenum">
              <a:rPr lang="ko-KR" altLang="en-US" smtClean="0"/>
              <a:pPr/>
              <a:t>10</a:t>
            </a:fld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8D39348-0863-4FC6-8AAC-A5C789D088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182" y="2484941"/>
            <a:ext cx="11083636" cy="3054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326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A08F207F-1508-4B23-8B75-2EDB124A23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3402" y="1162228"/>
            <a:ext cx="11365196" cy="5249637"/>
          </a:xfrm>
        </p:spPr>
        <p:txBody>
          <a:bodyPr>
            <a:normAutofit/>
          </a:bodyPr>
          <a:lstStyle/>
          <a:p>
            <a:r>
              <a:rPr lang="en-US" altLang="ko-KR" dirty="0">
                <a:latin typeface="+mj-ea"/>
                <a:ea typeface="+mj-ea"/>
              </a:rPr>
              <a:t>Deep networks for image</a:t>
            </a:r>
            <a:endParaRPr lang="en-US" altLang="ko-KR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3402" y="90021"/>
            <a:ext cx="11365196" cy="976565"/>
          </a:xfrm>
        </p:spPr>
        <p:txBody>
          <a:bodyPr>
            <a:normAutofit/>
          </a:bodyPr>
          <a:lstStyle/>
          <a:p>
            <a:r>
              <a:rPr lang="en-US" altLang="ko-KR" sz="3600" dirty="0"/>
              <a:t>Results</a:t>
            </a:r>
            <a:r>
              <a:rPr lang="en-US" altLang="ko-KR" sz="3600" dirty="0">
                <a:latin typeface="+mj-ea"/>
              </a:rPr>
              <a:t> </a:t>
            </a:r>
            <a:endParaRPr lang="ko-KR" altLang="en-US" sz="3600" dirty="0">
              <a:latin typeface="+mj-ea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00412-CAB9-4633-BAEA-39241AE91B6F}" type="slidenum">
              <a:rPr lang="ko-KR" altLang="en-US" smtClean="0"/>
              <a:pPr/>
              <a:t>11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13FB017-A23A-4AF4-B26C-36A88222A6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7707" y="2003520"/>
            <a:ext cx="7976586" cy="4149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489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3402" y="90021"/>
            <a:ext cx="11365196" cy="976565"/>
          </a:xfrm>
        </p:spPr>
        <p:txBody>
          <a:bodyPr>
            <a:normAutofit/>
          </a:bodyPr>
          <a:lstStyle/>
          <a:p>
            <a:r>
              <a:rPr lang="en-US" altLang="ko-KR" sz="3600" dirty="0"/>
              <a:t>END</a:t>
            </a:r>
            <a:endParaRPr lang="ko-KR" altLang="en-US" sz="3600" dirty="0">
              <a:latin typeface="+mj-ea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00412-CAB9-4633-BAEA-39241AE91B6F}" type="slidenum">
              <a:rPr lang="ko-KR" altLang="en-US" smtClean="0"/>
              <a:pPr/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95667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A08F207F-1508-4B23-8B75-2EDB124A23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3402" y="1162228"/>
            <a:ext cx="11365196" cy="5249637"/>
          </a:xfrm>
        </p:spPr>
        <p:txBody>
          <a:bodyPr>
            <a:normAutofit/>
          </a:bodyPr>
          <a:lstStyle/>
          <a:p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Why this paper?</a:t>
            </a:r>
          </a:p>
          <a:p>
            <a:pPr lvl="1"/>
            <a:r>
              <a:rPr lang="en-US" altLang="ko-KR" sz="2000" dirty="0"/>
              <a:t>Explainable AI method </a:t>
            </a:r>
            <a:r>
              <a:rPr lang="ko-KR" altLang="en-US" sz="2000" dirty="0"/>
              <a:t> </a:t>
            </a:r>
            <a:endParaRPr lang="en-US" altLang="ko-KR" sz="2000" dirty="0"/>
          </a:p>
          <a:p>
            <a:pPr lvl="2"/>
            <a:r>
              <a:rPr lang="en-US" altLang="ko-KR" sz="1800" dirty="0"/>
              <a:t>LIME</a:t>
            </a:r>
            <a:r>
              <a:rPr lang="en-US" altLang="ko-KR" dirty="0"/>
              <a:t> : Local Interpretable Model-agnostic Explanation</a:t>
            </a:r>
            <a:endParaRPr lang="en-US" altLang="ko-KR" sz="1800" dirty="0"/>
          </a:p>
          <a:p>
            <a:pPr lvl="2"/>
            <a:r>
              <a:rPr lang="en-US" altLang="ko-KR" sz="1800" dirty="0"/>
              <a:t>SP-LIME : Submodular Pick for LIME</a:t>
            </a:r>
          </a:p>
          <a:p>
            <a:pPr lvl="1"/>
            <a:r>
              <a:rPr lang="en-US" altLang="ko-KR" dirty="0"/>
              <a:t>Published in 2016, 6265</a:t>
            </a:r>
            <a:r>
              <a:rPr lang="ko-KR" altLang="en-US" dirty="0"/>
              <a:t> </a:t>
            </a:r>
            <a:r>
              <a:rPr lang="en-US" altLang="ko-KR" dirty="0"/>
              <a:t>citation (2016 KDD)</a:t>
            </a:r>
          </a:p>
          <a:p>
            <a:pPr lvl="1"/>
            <a:r>
              <a:rPr lang="en-US" altLang="ko-KR" dirty="0"/>
              <a:t>Why?</a:t>
            </a:r>
          </a:p>
          <a:p>
            <a:pPr lvl="2"/>
            <a:r>
              <a:rPr lang="en-US" altLang="ko-KR" dirty="0"/>
              <a:t>baseline for </a:t>
            </a:r>
            <a:r>
              <a:rPr lang="en-US" altLang="ko-KR" dirty="0" err="1"/>
              <a:t>XAI</a:t>
            </a:r>
            <a:endParaRPr lang="en-US" altLang="ko-KR" dirty="0"/>
          </a:p>
          <a:p>
            <a:pPr lvl="2"/>
            <a:r>
              <a:rPr lang="en-US" altLang="ko-KR" dirty="0"/>
              <a:t>Model-agnostic method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3402" y="90021"/>
            <a:ext cx="11365196" cy="976565"/>
          </a:xfrm>
        </p:spPr>
        <p:txBody>
          <a:bodyPr>
            <a:normAutofit/>
          </a:bodyPr>
          <a:lstStyle/>
          <a:p>
            <a:r>
              <a:rPr lang="en-US" altLang="ko-KR" sz="3600" dirty="0">
                <a:latin typeface="+mj-ea"/>
              </a:rPr>
              <a:t>Introduction </a:t>
            </a:r>
            <a:endParaRPr lang="ko-KR" altLang="en-US" sz="3600" dirty="0">
              <a:latin typeface="+mj-ea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00412-CAB9-4633-BAEA-39241AE91B6F}" type="slidenum">
              <a:rPr lang="ko-KR" altLang="en-US" smtClean="0"/>
              <a:pPr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84447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A08F207F-1508-4B23-8B75-2EDB124A23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3402" y="1162228"/>
            <a:ext cx="11365196" cy="5249637"/>
          </a:xfrm>
        </p:spPr>
        <p:txBody>
          <a:bodyPr>
            <a:normAutofit/>
          </a:bodyPr>
          <a:lstStyle/>
          <a:p>
            <a:r>
              <a:rPr lang="en-US" altLang="ko-KR" sz="2400" dirty="0">
                <a:latin typeface="+mj-lt"/>
                <a:ea typeface="HY견고딕" panose="02030600000101010101" pitchFamily="18" charset="-127"/>
              </a:rPr>
              <a:t>Goal</a:t>
            </a:r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lvl="1"/>
            <a:r>
              <a:rPr lang="en-US" altLang="ko-KR" dirty="0"/>
              <a:t>E</a:t>
            </a:r>
            <a:r>
              <a:rPr lang="en-US" altLang="ko-KR" sz="2000" dirty="0"/>
              <a:t>xplain the prediction of complex model using simple model</a:t>
            </a:r>
          </a:p>
          <a:p>
            <a:r>
              <a:rPr lang="en-US" altLang="ko-KR" dirty="0"/>
              <a:t>Two concepts</a:t>
            </a:r>
          </a:p>
          <a:p>
            <a:pPr lvl="1"/>
            <a:r>
              <a:rPr lang="en-US" altLang="ko-KR" dirty="0"/>
              <a:t>Trusting a prediction</a:t>
            </a:r>
          </a:p>
          <a:p>
            <a:pPr lvl="1"/>
            <a:r>
              <a:rPr lang="en-US" altLang="ko-KR" dirty="0"/>
              <a:t>Trusting a model		</a:t>
            </a:r>
          </a:p>
          <a:p>
            <a:pPr lvl="1"/>
            <a:endParaRPr lang="en-US" altLang="ko-KR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3402" y="90021"/>
            <a:ext cx="11365196" cy="976565"/>
          </a:xfrm>
        </p:spPr>
        <p:txBody>
          <a:bodyPr>
            <a:normAutofit/>
          </a:bodyPr>
          <a:lstStyle/>
          <a:p>
            <a:r>
              <a:rPr lang="en-US" altLang="ko-KR" sz="3600" dirty="0">
                <a:latin typeface="+mj-ea"/>
              </a:rPr>
              <a:t>Problem definition </a:t>
            </a:r>
            <a:endParaRPr lang="ko-KR" altLang="en-US" sz="3600" dirty="0">
              <a:latin typeface="+mj-ea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00412-CAB9-4633-BAEA-39241AE91B6F}" type="slidenum">
              <a:rPr lang="ko-KR" altLang="en-US" smtClean="0"/>
              <a:pPr/>
              <a:t>3</a:t>
            </a:fld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7852818-EEA5-4397-B93D-4D1D3FFF17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8667" y="3919723"/>
            <a:ext cx="9174666" cy="2101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410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A08F207F-1508-4B23-8B75-2EDB124A23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3402" y="1162228"/>
            <a:ext cx="11365196" cy="5249637"/>
          </a:xfrm>
        </p:spPr>
        <p:txBody>
          <a:bodyPr>
            <a:normAutofit/>
          </a:bodyPr>
          <a:lstStyle/>
          <a:p>
            <a:r>
              <a:rPr lang="en-US" altLang="ko-KR" dirty="0"/>
              <a:t>Desired characteristics for Explainers</a:t>
            </a:r>
          </a:p>
          <a:p>
            <a:pPr lvl="1"/>
            <a:r>
              <a:rPr lang="en-US" altLang="ko-KR" dirty="0"/>
              <a:t>Interpretable</a:t>
            </a:r>
          </a:p>
          <a:p>
            <a:pPr lvl="2"/>
            <a:r>
              <a:rPr lang="en-US" altLang="ko-KR" dirty="0"/>
              <a:t>qualitative understanding between input and response</a:t>
            </a:r>
          </a:p>
          <a:p>
            <a:pPr lvl="2"/>
            <a:r>
              <a:rPr lang="en-US" altLang="ko-KR" dirty="0"/>
              <a:t>readily presented to user with visual or textual artifacts</a:t>
            </a:r>
          </a:p>
          <a:p>
            <a:pPr lvl="1"/>
            <a:r>
              <a:rPr lang="en-US" altLang="ko-KR" dirty="0"/>
              <a:t>Local fidelity</a:t>
            </a:r>
          </a:p>
          <a:p>
            <a:pPr lvl="2"/>
            <a:r>
              <a:rPr lang="en-US" altLang="ko-KR" dirty="0"/>
              <a:t>explanation to be meaningful at least be locally faithful</a:t>
            </a:r>
          </a:p>
          <a:p>
            <a:pPr lvl="1"/>
            <a:r>
              <a:rPr lang="en-US" altLang="ko-KR" dirty="0"/>
              <a:t>Model-agnostic</a:t>
            </a:r>
          </a:p>
          <a:p>
            <a:pPr lvl="2"/>
            <a:r>
              <a:rPr lang="en-US" altLang="ko-KR" dirty="0"/>
              <a:t>should be able to explain any model</a:t>
            </a:r>
          </a:p>
          <a:p>
            <a:pPr lvl="2"/>
            <a:r>
              <a:rPr lang="en-US" altLang="ko-KR" dirty="0"/>
              <a:t>treat original model as a black box</a:t>
            </a:r>
          </a:p>
          <a:p>
            <a:pPr lvl="1"/>
            <a:r>
              <a:rPr lang="en-US" altLang="ko-KR" dirty="0"/>
              <a:t>Global perspective</a:t>
            </a:r>
          </a:p>
          <a:p>
            <a:pPr lvl="1"/>
            <a:endParaRPr lang="en-US" altLang="ko-KR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3402" y="90021"/>
            <a:ext cx="11365196" cy="976565"/>
          </a:xfrm>
        </p:spPr>
        <p:txBody>
          <a:bodyPr>
            <a:normAutofit/>
          </a:bodyPr>
          <a:lstStyle/>
          <a:p>
            <a:r>
              <a:rPr lang="en-US" altLang="ko-KR" sz="3600" dirty="0">
                <a:latin typeface="+mj-ea"/>
              </a:rPr>
              <a:t>Problem definition </a:t>
            </a:r>
            <a:endParaRPr lang="ko-KR" altLang="en-US" sz="3600" dirty="0">
              <a:latin typeface="+mj-ea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00412-CAB9-4633-BAEA-39241AE91B6F}" type="slidenum">
              <a:rPr lang="ko-KR" altLang="en-US" smtClean="0"/>
              <a:pPr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486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A08F207F-1508-4B23-8B75-2EDB124A23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3402" y="1162228"/>
            <a:ext cx="11365196" cy="5249637"/>
          </a:xfrm>
        </p:spPr>
        <p:txBody>
          <a:bodyPr>
            <a:normAutofit/>
          </a:bodyPr>
          <a:lstStyle/>
          <a:p>
            <a:r>
              <a:rPr lang="en-US" altLang="ko-KR" dirty="0">
                <a:ea typeface="HY견고딕" panose="02030600000101010101" pitchFamily="18" charset="-127"/>
              </a:rPr>
              <a:t>Local Interpretable Model-agnostic Explanations</a:t>
            </a:r>
          </a:p>
          <a:p>
            <a:pPr lvl="1"/>
            <a:r>
              <a:rPr lang="en-US" altLang="ko-KR" sz="2000" dirty="0"/>
              <a:t>Notations</a:t>
            </a:r>
          </a:p>
          <a:p>
            <a:pPr lvl="2"/>
            <a:r>
              <a:rPr lang="en-US" altLang="ko-KR" dirty="0"/>
              <a:t>Original representation</a:t>
            </a:r>
          </a:p>
          <a:p>
            <a:pPr lvl="2"/>
            <a:r>
              <a:rPr lang="en-US" altLang="ko-KR" dirty="0"/>
              <a:t>Interpretable representation</a:t>
            </a:r>
          </a:p>
          <a:p>
            <a:pPr lvl="2"/>
            <a:r>
              <a:rPr lang="en-US" altLang="ko-KR" dirty="0"/>
              <a:t>Original model</a:t>
            </a:r>
          </a:p>
          <a:p>
            <a:pPr lvl="2"/>
            <a:r>
              <a:rPr lang="en-US" altLang="ko-KR" dirty="0"/>
              <a:t>Explanation as a model</a:t>
            </a:r>
          </a:p>
          <a:p>
            <a:pPr lvl="2"/>
            <a:r>
              <a:rPr lang="en-US" altLang="ko-KR" dirty="0"/>
              <a:t>Set of interpretable models</a:t>
            </a:r>
          </a:p>
          <a:p>
            <a:pPr lvl="2"/>
            <a:r>
              <a:rPr lang="en-US" altLang="ko-KR" dirty="0"/>
              <a:t>Measure of complexity</a:t>
            </a:r>
          </a:p>
          <a:p>
            <a:pPr lvl="2"/>
            <a:r>
              <a:rPr lang="en-US" altLang="ko-KR" dirty="0"/>
              <a:t>Proximity measure between x and z</a:t>
            </a:r>
          </a:p>
          <a:p>
            <a:pPr lvl="2"/>
            <a:r>
              <a:rPr lang="en-US" altLang="ko-KR" dirty="0"/>
              <a:t>Measure how unfaithful g</a:t>
            </a:r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3"/>
            <a:endParaRPr lang="en-US" altLang="ko-KR" dirty="0"/>
          </a:p>
          <a:p>
            <a:pPr lvl="2"/>
            <a:endParaRPr lang="en-US" altLang="ko-KR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3402" y="90021"/>
            <a:ext cx="11365196" cy="976565"/>
          </a:xfrm>
        </p:spPr>
        <p:txBody>
          <a:bodyPr>
            <a:normAutofit/>
          </a:bodyPr>
          <a:lstStyle/>
          <a:p>
            <a:r>
              <a:rPr lang="en-US" altLang="ko-KR" sz="3600" dirty="0">
                <a:latin typeface="+mj-ea"/>
              </a:rPr>
              <a:t>LIME </a:t>
            </a:r>
            <a:endParaRPr lang="ko-KR" altLang="en-US" sz="3600" dirty="0">
              <a:latin typeface="+mj-ea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00412-CAB9-4633-BAEA-39241AE91B6F}" type="slidenum">
              <a:rPr lang="ko-KR" altLang="en-US" smtClean="0"/>
              <a:pPr/>
              <a:t>5</a:t>
            </a:fld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98294B3-5830-4AFB-8E26-6A1FB14D62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4602" y="2036803"/>
            <a:ext cx="1054982" cy="38577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F1FB7DF-010B-4CFB-9D00-95AA4D6E1F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4602" y="3292402"/>
            <a:ext cx="1039235" cy="35428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D19905F-95A7-45AE-B80B-04A2B429DA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4602" y="3691153"/>
            <a:ext cx="307047" cy="31492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164E878-257B-4D4E-8DA9-DD375C7D25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4602" y="2460685"/>
            <a:ext cx="1739933" cy="44088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0789052-2270-4399-8A60-510F94D23F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64602" y="2926508"/>
            <a:ext cx="615525" cy="365021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C9193E51-3140-46B9-B932-C7C2585A00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64602" y="4459893"/>
            <a:ext cx="834538" cy="39365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45FCD705-8766-4A24-A21C-1DCA964E843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64602" y="4909878"/>
            <a:ext cx="1395668" cy="336392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565D2520-9FFF-4961-B2C2-58605FF6E52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64602" y="4078748"/>
            <a:ext cx="636996" cy="34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813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A08F207F-1508-4B23-8B75-2EDB124A23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3402" y="1162228"/>
            <a:ext cx="11365196" cy="5249637"/>
          </a:xfrm>
        </p:spPr>
        <p:txBody>
          <a:bodyPr>
            <a:normAutofit/>
          </a:bodyPr>
          <a:lstStyle/>
          <a:p>
            <a:r>
              <a:rPr lang="en-US" altLang="ko-KR" dirty="0">
                <a:ea typeface="HY견고딕" panose="02030600000101010101" pitchFamily="18" charset="-127"/>
              </a:rPr>
              <a:t>Local Interpretable Model-agnostic Explanations</a:t>
            </a:r>
          </a:p>
          <a:p>
            <a:pPr lvl="1"/>
            <a:r>
              <a:rPr lang="en-US" altLang="ko-KR" sz="2000" dirty="0"/>
              <a:t>Explanation (total objective function)</a:t>
            </a:r>
          </a:p>
          <a:p>
            <a:pPr lvl="1"/>
            <a:endParaRPr lang="en-US" altLang="ko-KR" dirty="0"/>
          </a:p>
          <a:p>
            <a:pPr lvl="1"/>
            <a:endParaRPr lang="en-US" altLang="ko-KR" sz="2000" dirty="0"/>
          </a:p>
          <a:p>
            <a:pPr lvl="1"/>
            <a:r>
              <a:rPr lang="en-US" altLang="ko-KR" dirty="0"/>
              <a:t>Sampling for local explanation</a:t>
            </a:r>
          </a:p>
          <a:p>
            <a:pPr lvl="2"/>
            <a:r>
              <a:rPr lang="en-US" altLang="ko-KR" dirty="0"/>
              <a:t>Using perturbed sample to learn local behavior</a:t>
            </a:r>
          </a:p>
          <a:p>
            <a:pPr lvl="2"/>
            <a:r>
              <a:rPr lang="en-US" altLang="ko-KR" dirty="0"/>
              <a:t>Perturbed sample</a:t>
            </a:r>
          </a:p>
          <a:p>
            <a:pPr lvl="2"/>
            <a:r>
              <a:rPr lang="en-US" altLang="ko-KR" dirty="0"/>
              <a:t>Recovered sample in original representation</a:t>
            </a:r>
          </a:p>
          <a:p>
            <a:pPr lvl="2"/>
            <a:r>
              <a:rPr lang="en-US" altLang="ko-KR" dirty="0"/>
              <a:t>Labels for explanation model</a:t>
            </a:r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3"/>
            <a:endParaRPr lang="en-US" altLang="ko-KR" dirty="0"/>
          </a:p>
          <a:p>
            <a:pPr lvl="2"/>
            <a:endParaRPr lang="en-US" altLang="ko-KR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3402" y="90021"/>
            <a:ext cx="11365196" cy="976565"/>
          </a:xfrm>
        </p:spPr>
        <p:txBody>
          <a:bodyPr>
            <a:normAutofit/>
          </a:bodyPr>
          <a:lstStyle/>
          <a:p>
            <a:r>
              <a:rPr lang="en-US" altLang="ko-KR" sz="3600" dirty="0">
                <a:latin typeface="+mj-ea"/>
              </a:rPr>
              <a:t>LIME </a:t>
            </a:r>
            <a:endParaRPr lang="ko-KR" altLang="en-US" sz="3600" dirty="0">
              <a:latin typeface="+mj-ea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00412-CAB9-4633-BAEA-39241AE91B6F}" type="slidenum">
              <a:rPr lang="ko-KR" altLang="en-US" smtClean="0"/>
              <a:pPr/>
              <a:t>6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E4F2E86-7CB0-443E-949C-F1BAD46B27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2931" y="2197847"/>
            <a:ext cx="4466138" cy="57974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EC48AAB-A228-4832-88B0-4AF56AA334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4585" y="3679470"/>
            <a:ext cx="1724186" cy="44876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73F0817-A242-42CB-9195-C1FA768F20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4585" y="4141483"/>
            <a:ext cx="1073877" cy="38105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AA4CC9EA-E27C-4FAA-AA5C-4FA14104C7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44585" y="4595211"/>
            <a:ext cx="621968" cy="370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052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A08F207F-1508-4B23-8B75-2EDB124A23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3402" y="1162228"/>
            <a:ext cx="11365196" cy="5249637"/>
          </a:xfrm>
        </p:spPr>
        <p:txBody>
          <a:bodyPr>
            <a:normAutofit/>
          </a:bodyPr>
          <a:lstStyle/>
          <a:p>
            <a:r>
              <a:rPr lang="en-US" altLang="ko-KR" dirty="0">
                <a:ea typeface="HY견고딕" panose="02030600000101010101" pitchFamily="18" charset="-127"/>
              </a:rPr>
              <a:t>Local Interpretable Model-agnostic Explanations</a:t>
            </a:r>
          </a:p>
          <a:p>
            <a:pPr lvl="1"/>
            <a:r>
              <a:rPr lang="en-US" altLang="ko-KR" sz="2000" dirty="0"/>
              <a:t>Sparse linear explanations</a:t>
            </a:r>
          </a:p>
          <a:p>
            <a:pPr lvl="2"/>
            <a:r>
              <a:rPr lang="en-US" altLang="ko-KR" dirty="0"/>
              <a:t>Linear model</a:t>
            </a:r>
          </a:p>
          <a:p>
            <a:pPr lvl="2"/>
            <a:r>
              <a:rPr lang="en-US" altLang="ko-KR" dirty="0"/>
              <a:t>Weight by exponential kernel</a:t>
            </a:r>
          </a:p>
          <a:p>
            <a:pPr lvl="2"/>
            <a:endParaRPr lang="en-US" altLang="ko-KR" dirty="0"/>
          </a:p>
          <a:p>
            <a:pPr lvl="2"/>
            <a:r>
              <a:rPr lang="en-US" altLang="ko-KR" dirty="0"/>
              <a:t>Local objective function</a:t>
            </a:r>
          </a:p>
          <a:p>
            <a:pPr lvl="2"/>
            <a:endParaRPr lang="en-US" altLang="ko-KR" dirty="0"/>
          </a:p>
          <a:p>
            <a:pPr lvl="2"/>
            <a:r>
              <a:rPr lang="en-US" altLang="ko-KR" dirty="0"/>
              <a:t>Explanation</a:t>
            </a:r>
          </a:p>
          <a:p>
            <a:pPr lvl="3"/>
            <a:r>
              <a:rPr lang="en-US" altLang="ko-KR" dirty="0"/>
              <a:t>Text : bag of words</a:t>
            </a:r>
          </a:p>
          <a:p>
            <a:pPr lvl="3"/>
            <a:r>
              <a:rPr lang="en-US" altLang="ko-KR" dirty="0"/>
              <a:t>image : super-pixels</a:t>
            </a:r>
          </a:p>
          <a:p>
            <a:pPr lvl="1"/>
            <a:endParaRPr lang="en-US" altLang="ko-KR" dirty="0"/>
          </a:p>
          <a:p>
            <a:pPr lvl="1"/>
            <a:endParaRPr lang="en-US" altLang="ko-KR" sz="2000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3"/>
            <a:endParaRPr lang="en-US" altLang="ko-KR" dirty="0"/>
          </a:p>
          <a:p>
            <a:pPr lvl="2"/>
            <a:endParaRPr lang="en-US" altLang="ko-KR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3402" y="90021"/>
            <a:ext cx="11365196" cy="976565"/>
          </a:xfrm>
        </p:spPr>
        <p:txBody>
          <a:bodyPr>
            <a:normAutofit/>
          </a:bodyPr>
          <a:lstStyle/>
          <a:p>
            <a:r>
              <a:rPr lang="en-US" altLang="ko-KR" sz="3600" dirty="0">
                <a:latin typeface="+mj-ea"/>
              </a:rPr>
              <a:t>LIME </a:t>
            </a:r>
            <a:endParaRPr lang="ko-KR" altLang="en-US" sz="3600" dirty="0">
              <a:latin typeface="+mj-ea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00412-CAB9-4633-BAEA-39241AE91B6F}" type="slidenum">
              <a:rPr lang="ko-KR" altLang="en-US" smtClean="0"/>
              <a:pPr/>
              <a:t>7</a:t>
            </a:fld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0092DCC-32D0-4052-A8DE-628E7B243D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4168" y="2121424"/>
            <a:ext cx="1782161" cy="35786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C4ABE11-3C12-49A1-9EA5-0796840506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4168" y="2515302"/>
            <a:ext cx="1044962" cy="31492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337D961-F8AD-434C-BB96-9B9EF12449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6915" y="2458045"/>
            <a:ext cx="2447787" cy="37217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C0030D2-55C9-4F4D-A138-FA3F830018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4168" y="3198397"/>
            <a:ext cx="4753638" cy="71447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E14B397D-F3B2-4656-AE59-2D44B44213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49130" y="4074034"/>
            <a:ext cx="3916979" cy="2433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726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A08F207F-1508-4B23-8B75-2EDB124A23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3402" y="1162228"/>
            <a:ext cx="11365196" cy="5249637"/>
          </a:xfrm>
        </p:spPr>
        <p:txBody>
          <a:bodyPr>
            <a:normAutofit/>
          </a:bodyPr>
          <a:lstStyle/>
          <a:p>
            <a:r>
              <a:rPr lang="en-US" altLang="ko-KR" dirty="0">
                <a:ea typeface="HY견고딕" panose="02030600000101010101" pitchFamily="18" charset="-127"/>
              </a:rPr>
              <a:t>Submodular Pick LIME</a:t>
            </a:r>
          </a:p>
          <a:p>
            <a:pPr lvl="1"/>
            <a:r>
              <a:rPr lang="en-US" altLang="ko-KR" sz="2000" dirty="0"/>
              <a:t>Pick some instances from large budget (explanations)</a:t>
            </a:r>
          </a:p>
          <a:p>
            <a:pPr lvl="1"/>
            <a:r>
              <a:rPr lang="en-US" altLang="ko-KR" dirty="0"/>
              <a:t>Explanation matrix</a:t>
            </a:r>
          </a:p>
          <a:p>
            <a:pPr lvl="2"/>
            <a:r>
              <a:rPr lang="en-US" altLang="ko-KR" dirty="0"/>
              <a:t>rows component : instances (each explanation)</a:t>
            </a:r>
          </a:p>
          <a:p>
            <a:pPr lvl="2"/>
            <a:r>
              <a:rPr lang="en-US" altLang="ko-KR" dirty="0"/>
              <a:t>column component : feature (subpixel of word)</a:t>
            </a:r>
          </a:p>
          <a:p>
            <a:pPr lvl="2"/>
            <a:r>
              <a:rPr lang="en-US" altLang="ko-KR" dirty="0"/>
              <a:t>column vector : global importance of component</a:t>
            </a:r>
            <a:endParaRPr lang="en-US" altLang="ko-KR" sz="2000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3"/>
            <a:endParaRPr lang="en-US" altLang="ko-KR" dirty="0"/>
          </a:p>
          <a:p>
            <a:pPr lvl="2"/>
            <a:endParaRPr lang="en-US" altLang="ko-KR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3402" y="90021"/>
            <a:ext cx="11365196" cy="976565"/>
          </a:xfrm>
        </p:spPr>
        <p:txBody>
          <a:bodyPr>
            <a:normAutofit/>
          </a:bodyPr>
          <a:lstStyle/>
          <a:p>
            <a:r>
              <a:rPr lang="en-US" altLang="ko-KR" sz="3600" dirty="0">
                <a:latin typeface="+mj-ea"/>
              </a:rPr>
              <a:t>SP-LIME </a:t>
            </a:r>
            <a:endParaRPr lang="ko-KR" altLang="en-US" sz="3600" dirty="0">
              <a:latin typeface="+mj-ea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00412-CAB9-4633-BAEA-39241AE91B6F}" type="slidenum">
              <a:rPr lang="ko-KR" altLang="en-US" smtClean="0"/>
              <a:pPr/>
              <a:t>8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676CBC9-059D-417C-9B1A-A2CDC5CF28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7600" y="2219015"/>
            <a:ext cx="3362794" cy="29531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04C662A-0766-4ED9-AB8D-C5EE1293BB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7600" y="3343673"/>
            <a:ext cx="2095792" cy="36200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9CCADD8-6AC9-4FB1-AE77-1E26CF8D0B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7600" y="2817142"/>
            <a:ext cx="790685" cy="33342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3A010F2D-DF8A-45CD-8E3A-AE3210F5C9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58285" y="2803890"/>
            <a:ext cx="666843" cy="342948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3C44015B-6456-4AD4-9115-11C2768E69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92668" y="3821082"/>
            <a:ext cx="3096057" cy="2686425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5E8DA896-1383-49A6-8C76-04AEC102FAE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76835" y="4299540"/>
            <a:ext cx="3762900" cy="905001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46EC4FCA-3547-43F5-BDBF-6BD2DE5B836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76835" y="5346028"/>
            <a:ext cx="3781953" cy="628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5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A08F207F-1508-4B23-8B75-2EDB124A23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3402" y="1162228"/>
            <a:ext cx="11365196" cy="5249637"/>
          </a:xfrm>
        </p:spPr>
        <p:txBody>
          <a:bodyPr>
            <a:normAutofit/>
          </a:bodyPr>
          <a:lstStyle/>
          <a:p>
            <a:r>
              <a:rPr lang="en-US" altLang="ko-KR" dirty="0">
                <a:latin typeface="+mj-ea"/>
                <a:ea typeface="+mj-ea"/>
              </a:rPr>
              <a:t>Text classification with </a:t>
            </a:r>
            <a:r>
              <a:rPr lang="en-US" altLang="ko-KR" dirty="0" err="1">
                <a:latin typeface="+mj-ea"/>
                <a:ea typeface="+mj-ea"/>
              </a:rPr>
              <a:t>SVMs</a:t>
            </a:r>
            <a:endParaRPr lang="en-US" altLang="ko-KR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3402" y="90021"/>
            <a:ext cx="11365196" cy="976565"/>
          </a:xfrm>
        </p:spPr>
        <p:txBody>
          <a:bodyPr>
            <a:normAutofit/>
          </a:bodyPr>
          <a:lstStyle/>
          <a:p>
            <a:r>
              <a:rPr lang="en-US" altLang="ko-KR" sz="3600" dirty="0"/>
              <a:t>Results</a:t>
            </a:r>
            <a:r>
              <a:rPr lang="en-US" altLang="ko-KR" sz="3600" dirty="0">
                <a:latin typeface="+mj-ea"/>
              </a:rPr>
              <a:t> </a:t>
            </a:r>
            <a:endParaRPr lang="ko-KR" altLang="en-US" sz="3600" dirty="0">
              <a:latin typeface="+mj-ea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00412-CAB9-4633-BAEA-39241AE91B6F}" type="slidenum">
              <a:rPr lang="ko-KR" altLang="en-US" smtClean="0"/>
              <a:pPr/>
              <a:t>9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05F874C-3E8F-47F5-983D-314511CCBA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8929" y="1725943"/>
            <a:ext cx="8794141" cy="4629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022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Fast_Nanu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Noto Sans KR">
      <a:majorFont>
        <a:latin typeface="Noto Sans KR Bold"/>
        <a:ea typeface="Noto Sans KR Bold"/>
        <a:cs typeface=""/>
      </a:majorFont>
      <a:minorFont>
        <a:latin typeface="Noto Sans KR Regular"/>
        <a:ea typeface="Noto Sans KR Regular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st_Nanum" id="{58A1F2F8-ED5D-4C55-BAC1-6169CE5A9E54}" vid="{B2AE631C-863D-42AA-BD45-C9704BA07A06}"/>
    </a:ext>
  </a:extLst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5780</TotalTime>
  <Words>289</Words>
  <Application>Microsoft Office PowerPoint</Application>
  <PresentationFormat>와이드스크린</PresentationFormat>
  <Paragraphs>98</Paragraphs>
  <Slides>12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12</vt:i4>
      </vt:variant>
    </vt:vector>
  </HeadingPairs>
  <TitlesOfParts>
    <vt:vector size="21" baseType="lpstr">
      <vt:lpstr>HY견고딕</vt:lpstr>
      <vt:lpstr>Noto Sans KR Bold</vt:lpstr>
      <vt:lpstr>Noto Sans KR Regular</vt:lpstr>
      <vt:lpstr>맑은 고딕</vt:lpstr>
      <vt:lpstr>Arial</vt:lpstr>
      <vt:lpstr>Wingdings</vt:lpstr>
      <vt:lpstr>Noto Sans KR Light</vt:lpstr>
      <vt:lpstr>Fast_Nanum</vt:lpstr>
      <vt:lpstr>디자인 사용자 지정</vt:lpstr>
      <vt:lpstr>3주차 논문리뷰    Why should I trust you - Explaining the predictions of any classifier</vt:lpstr>
      <vt:lpstr>Introduction </vt:lpstr>
      <vt:lpstr>Problem definition </vt:lpstr>
      <vt:lpstr>Problem definition </vt:lpstr>
      <vt:lpstr>LIME </vt:lpstr>
      <vt:lpstr>LIME </vt:lpstr>
      <vt:lpstr>LIME </vt:lpstr>
      <vt:lpstr>SP-LIME </vt:lpstr>
      <vt:lpstr>Results </vt:lpstr>
      <vt:lpstr>Results </vt:lpstr>
      <vt:lpstr>Results </vt:lpstr>
      <vt:lpstr>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박진호</dc:creator>
  <cp:lastModifiedBy>Park Jin Ho</cp:lastModifiedBy>
  <cp:revision>494</cp:revision>
  <dcterms:created xsi:type="dcterms:W3CDTF">2017-07-05T02:31:26Z</dcterms:created>
  <dcterms:modified xsi:type="dcterms:W3CDTF">2021-08-21T15:04:22Z</dcterms:modified>
</cp:coreProperties>
</file>